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0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698" r:id="rId2"/>
  </p:sldMasterIdLst>
  <p:notesMasterIdLst>
    <p:notesMasterId r:id="rId15"/>
  </p:notesMasterIdLst>
  <p:sldIdLst>
    <p:sldId id="2754" r:id="rId3"/>
    <p:sldId id="2718" r:id="rId4"/>
    <p:sldId id="2765" r:id="rId5"/>
    <p:sldId id="2756" r:id="rId6"/>
    <p:sldId id="2757" r:id="rId7"/>
    <p:sldId id="2758" r:id="rId8"/>
    <p:sldId id="2759" r:id="rId9"/>
    <p:sldId id="2760" r:id="rId10"/>
    <p:sldId id="2761" r:id="rId11"/>
    <p:sldId id="2762" r:id="rId12"/>
    <p:sldId id="2763" r:id="rId13"/>
    <p:sldId id="2764" r:id="rId14"/>
  </p:sldIdLst>
  <p:sldSz cx="12858750" cy="7232650"/>
  <p:notesSz cx="6858000" cy="9144000"/>
  <p:custDataLst>
    <p:tags r:id="rId1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0019"/>
    <a:srgbClr val="334859"/>
    <a:srgbClr val="008C8A"/>
    <a:srgbClr val="005D40"/>
    <a:srgbClr val="F29548"/>
    <a:srgbClr val="F18D3B"/>
    <a:srgbClr val="EE7919"/>
    <a:srgbClr val="F8B566"/>
    <a:srgbClr val="EB6300"/>
    <a:srgbClr val="EA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4" autoAdjust="0"/>
    <p:restoredTop sz="92986" autoAdjust="0"/>
  </p:normalViewPr>
  <p:slideViewPr>
    <p:cSldViewPr>
      <p:cViewPr varScale="1">
        <p:scale>
          <a:sx n="110" d="100"/>
          <a:sy n="110" d="100"/>
        </p:scale>
        <p:origin x="438" y="114"/>
      </p:cViewPr>
      <p:guideLst>
        <p:guide orient="horz" pos="373"/>
        <p:guide pos="4050"/>
        <p:guide pos="557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8EDA8-AA38-4EC8-A4A2-C9E52DD3CCD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28750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906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4069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887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830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15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029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78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446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097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824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705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2019/1/7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07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2019/1/7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20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5" r:id="rId2"/>
  </p:sldLayoutIdLst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43018" y="290513"/>
            <a:ext cx="11572716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30" tIns="64265" rIns="128530" bIns="642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43018" y="1687514"/>
            <a:ext cx="11572716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30" tIns="64265" rIns="128530" bIns="642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 vert="horz" lIns="128530" tIns="64265" rIns="128530" bIns="6426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D7E96DE-9E58-4D12-881B-2A55675D2103}" type="datetimeFigureOut">
              <a:rPr lang="zh-CN" altLang="en-US"/>
              <a:pPr>
                <a:defRPr/>
              </a:pPr>
              <a:t>2019/1/7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155" y="6704013"/>
            <a:ext cx="4072440" cy="385762"/>
          </a:xfrm>
          <a:prstGeom prst="rect">
            <a:avLst/>
          </a:prstGeom>
        </p:spPr>
        <p:txBody>
          <a:bodyPr vert="horz" lIns="128530" tIns="64265" rIns="128530" bIns="6426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4989" y="6704013"/>
            <a:ext cx="3000745" cy="385762"/>
          </a:xfrm>
          <a:prstGeom prst="rect">
            <a:avLst/>
          </a:prstGeom>
        </p:spPr>
        <p:txBody>
          <a:bodyPr vert="horz" wrap="square" lIns="128530" tIns="64265" rIns="128530" bIns="64265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898989"/>
                </a:solidFill>
                <a:latin typeface="Franklin Gothic Book" panose="020B0503020102020204" pitchFamily="34" charset="0"/>
                <a:ea typeface="黑体" panose="02010609060101010101" pitchFamily="49" charset="-122"/>
              </a:defRPr>
            </a:lvl1pPr>
          </a:lstStyle>
          <a:p>
            <a:fld id="{A5620144-0991-4015-A106-087B26C733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92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5pPr>
      <a:lvl6pPr marL="642637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6pPr>
      <a:lvl7pPr marL="1285273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7pPr>
      <a:lvl8pPr marL="1927909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8pPr>
      <a:lvl9pPr marL="2570548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79412" indent="-47941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1370" indent="-4000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04918" indent="-31907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7837" indent="-31907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90757" indent="-31907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34504" indent="-321318" algn="l" defTabSz="128527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77140" indent="-321318" algn="l" defTabSz="128527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19775" indent="-321318" algn="l" defTabSz="128527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62412" indent="-321318" algn="l" defTabSz="128527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8527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637" algn="l" defTabSz="128527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273" algn="l" defTabSz="128527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7909" algn="l" defTabSz="128527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0548" algn="l" defTabSz="128527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3184" algn="l" defTabSz="128527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5821" algn="l" defTabSz="128527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457" algn="l" defTabSz="128527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1095" algn="l" defTabSz="128527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9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0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4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.jpe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28" y="2953730"/>
            <a:ext cx="12858044" cy="2257372"/>
          </a:xfrm>
          <a:prstGeom prst="rect">
            <a:avLst/>
          </a:prstGeom>
          <a:solidFill>
            <a:srgbClr val="AB0019"/>
          </a:solidFill>
          <a:ln>
            <a:noFill/>
          </a:ln>
          <a:effectLst>
            <a:innerShdw blurRad="355600" dist="50800" dir="18900000">
              <a:prstClr val="black">
                <a:alpha val="50000"/>
              </a:prstClr>
            </a:inn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</a:pPr>
            <a:endParaRPr lang="zh-CN" altLang="en-US" sz="5478" b="1">
              <a:solidFill>
                <a:prstClr val="white"/>
              </a:solidFill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40606" y="3836668"/>
            <a:ext cx="9104074" cy="766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381" b="1" dirty="0" smtClea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rPr>
              <a:t>校友卡办理</a:t>
            </a:r>
            <a:r>
              <a:rPr lang="en-US" altLang="zh-CN" sz="4381" b="1" dirty="0" smtClea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rPr>
              <a:t>——</a:t>
            </a:r>
            <a:r>
              <a:rPr lang="zh-CN" altLang="en-US" sz="4381" b="1" dirty="0" smtClea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rPr>
              <a:t>申请操作步骤图</a:t>
            </a:r>
            <a:endParaRPr lang="zh-CN" altLang="en-US" sz="4381" b="1" dirty="0">
              <a:solidFill>
                <a:prstClr val="white"/>
              </a:solidFill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996284" y="1615533"/>
            <a:ext cx="1775375" cy="1613194"/>
            <a:chOff x="3080411" y="1769423"/>
            <a:chExt cx="1944496" cy="1766866"/>
          </a:xfrm>
        </p:grpSpPr>
        <p:grpSp>
          <p:nvGrpSpPr>
            <p:cNvPr id="46" name="组合 45"/>
            <p:cNvGrpSpPr/>
            <p:nvPr/>
          </p:nvGrpSpPr>
          <p:grpSpPr>
            <a:xfrm>
              <a:off x="3080411" y="1769423"/>
              <a:ext cx="1944496" cy="1766866"/>
              <a:chOff x="3080411" y="1769423"/>
              <a:chExt cx="1944496" cy="1766866"/>
            </a:xfrm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3080411" y="1769423"/>
                <a:ext cx="1944496" cy="1766866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953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3115783" y="1801561"/>
                <a:ext cx="1873756" cy="1702590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953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3350561" y="2014894"/>
                <a:ext cx="1404196" cy="1275921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ffectLst>
                <a:innerShdw blurRad="355600" dist="50800" dir="189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6960" dirty="0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47" name="TextBox 16"/>
            <p:cNvSpPr txBox="1"/>
            <p:nvPr/>
          </p:nvSpPr>
          <p:spPr>
            <a:xfrm>
              <a:off x="3291545" y="2035381"/>
              <a:ext cx="1474376" cy="10610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5695" dirty="0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rPr>
                <a:t>操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17268" y="1615533"/>
            <a:ext cx="1775375" cy="1613194"/>
            <a:chOff x="4965334" y="1769423"/>
            <a:chExt cx="1944496" cy="1766866"/>
          </a:xfrm>
        </p:grpSpPr>
        <p:grpSp>
          <p:nvGrpSpPr>
            <p:cNvPr id="45" name="组合 44"/>
            <p:cNvGrpSpPr/>
            <p:nvPr/>
          </p:nvGrpSpPr>
          <p:grpSpPr>
            <a:xfrm>
              <a:off x="4965334" y="1769423"/>
              <a:ext cx="1944496" cy="1766866"/>
              <a:chOff x="4965334" y="1769423"/>
              <a:chExt cx="1944496" cy="1766866"/>
            </a:xfrm>
          </p:grpSpPr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4965334" y="1769423"/>
                <a:ext cx="1944496" cy="1766866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953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5000706" y="1801561"/>
                <a:ext cx="1873756" cy="1702590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953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5235484" y="2014894"/>
                <a:ext cx="1404195" cy="1275922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ffectLst>
                <a:innerShdw blurRad="355600" dist="50800" dir="189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6960" dirty="0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48" name="TextBox 16"/>
            <p:cNvSpPr txBox="1"/>
            <p:nvPr/>
          </p:nvSpPr>
          <p:spPr>
            <a:xfrm>
              <a:off x="5205977" y="2045841"/>
              <a:ext cx="1474376" cy="10610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5695" dirty="0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rPr>
                <a:t>作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438250" y="1615533"/>
            <a:ext cx="1775375" cy="1613194"/>
            <a:chOff x="6850257" y="1769423"/>
            <a:chExt cx="1944496" cy="1766866"/>
          </a:xfrm>
        </p:grpSpPr>
        <p:grpSp>
          <p:nvGrpSpPr>
            <p:cNvPr id="44" name="组合 43"/>
            <p:cNvGrpSpPr/>
            <p:nvPr/>
          </p:nvGrpSpPr>
          <p:grpSpPr>
            <a:xfrm>
              <a:off x="6850257" y="1769423"/>
              <a:ext cx="1944496" cy="1766866"/>
              <a:chOff x="6850257" y="1769423"/>
              <a:chExt cx="1944496" cy="1766866"/>
            </a:xfrm>
          </p:grpSpPr>
          <p:sp>
            <p:nvSpPr>
              <p:cNvPr id="35" name="Freeform 6"/>
              <p:cNvSpPr>
                <a:spLocks/>
              </p:cNvSpPr>
              <p:nvPr/>
            </p:nvSpPr>
            <p:spPr bwMode="auto">
              <a:xfrm>
                <a:off x="6850257" y="1769423"/>
                <a:ext cx="1944496" cy="1766866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953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6" name="Freeform 6"/>
              <p:cNvSpPr>
                <a:spLocks/>
              </p:cNvSpPr>
              <p:nvPr/>
            </p:nvSpPr>
            <p:spPr bwMode="auto">
              <a:xfrm>
                <a:off x="6885629" y="1801561"/>
                <a:ext cx="1873756" cy="1702590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953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7" name="Freeform 6"/>
              <p:cNvSpPr>
                <a:spLocks/>
              </p:cNvSpPr>
              <p:nvPr/>
            </p:nvSpPr>
            <p:spPr bwMode="auto">
              <a:xfrm>
                <a:off x="7120407" y="2014894"/>
                <a:ext cx="1404195" cy="1275922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ffectLst>
                <a:innerShdw blurRad="355600" dist="50800" dir="189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6960" dirty="0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49" name="TextBox 16"/>
            <p:cNvSpPr txBox="1"/>
            <p:nvPr/>
          </p:nvSpPr>
          <p:spPr>
            <a:xfrm>
              <a:off x="7090902" y="2029110"/>
              <a:ext cx="1474376" cy="10610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5695" dirty="0" smtClean="0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rPr>
                <a:t>流</a:t>
              </a:r>
              <a:endParaRPr lang="zh-CN" altLang="en-US" sz="5695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159235" y="1615533"/>
            <a:ext cx="1775375" cy="1613194"/>
            <a:chOff x="8735181" y="1769423"/>
            <a:chExt cx="1944496" cy="1766866"/>
          </a:xfrm>
        </p:grpSpPr>
        <p:grpSp>
          <p:nvGrpSpPr>
            <p:cNvPr id="43" name="组合 42"/>
            <p:cNvGrpSpPr/>
            <p:nvPr/>
          </p:nvGrpSpPr>
          <p:grpSpPr>
            <a:xfrm>
              <a:off x="8735181" y="1769423"/>
              <a:ext cx="1944496" cy="1766866"/>
              <a:chOff x="8735181" y="1769423"/>
              <a:chExt cx="1944496" cy="1766866"/>
            </a:xfrm>
          </p:grpSpPr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8735181" y="1769423"/>
                <a:ext cx="1944496" cy="1766866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953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8770555" y="1801561"/>
                <a:ext cx="1873756" cy="1702590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953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/>
            </p:nvSpPr>
            <p:spPr bwMode="auto">
              <a:xfrm>
                <a:off x="9005331" y="2014894"/>
                <a:ext cx="1404195" cy="1275922"/>
              </a:xfrm>
              <a:custGeom>
                <a:avLst/>
                <a:gdLst>
                  <a:gd name="T0" fmla="*/ 353 w 358"/>
                  <a:gd name="T1" fmla="*/ 143 h 316"/>
                  <a:gd name="T2" fmla="*/ 279 w 358"/>
                  <a:gd name="T3" fmla="*/ 14 h 316"/>
                  <a:gd name="T4" fmla="*/ 253 w 358"/>
                  <a:gd name="T5" fmla="*/ 0 h 316"/>
                  <a:gd name="T6" fmla="*/ 105 w 358"/>
                  <a:gd name="T7" fmla="*/ 0 h 316"/>
                  <a:gd name="T8" fmla="*/ 79 w 358"/>
                  <a:gd name="T9" fmla="*/ 14 h 316"/>
                  <a:gd name="T10" fmla="*/ 5 w 358"/>
                  <a:gd name="T11" fmla="*/ 143 h 316"/>
                  <a:gd name="T12" fmla="*/ 5 w 358"/>
                  <a:gd name="T13" fmla="*/ 172 h 316"/>
                  <a:gd name="T14" fmla="*/ 79 w 358"/>
                  <a:gd name="T15" fmla="*/ 301 h 316"/>
                  <a:gd name="T16" fmla="*/ 105 w 358"/>
                  <a:gd name="T17" fmla="*/ 316 h 316"/>
                  <a:gd name="T18" fmla="*/ 253 w 358"/>
                  <a:gd name="T19" fmla="*/ 316 h 316"/>
                  <a:gd name="T20" fmla="*/ 279 w 358"/>
                  <a:gd name="T21" fmla="*/ 301 h 316"/>
                  <a:gd name="T22" fmla="*/ 353 w 358"/>
                  <a:gd name="T23" fmla="*/ 172 h 316"/>
                  <a:gd name="T24" fmla="*/ 353 w 358"/>
                  <a:gd name="T25" fmla="*/ 14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316">
                    <a:moveTo>
                      <a:pt x="353" y="143"/>
                    </a:moveTo>
                    <a:cubicBezTo>
                      <a:pt x="279" y="14"/>
                      <a:pt x="279" y="14"/>
                      <a:pt x="279" y="14"/>
                    </a:cubicBezTo>
                    <a:cubicBezTo>
                      <a:pt x="274" y="6"/>
                      <a:pt x="263" y="0"/>
                      <a:pt x="253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0"/>
                      <a:pt x="84" y="6"/>
                      <a:pt x="79" y="14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0" y="151"/>
                      <a:pt x="0" y="164"/>
                      <a:pt x="5" y="172"/>
                    </a:cubicBezTo>
                    <a:cubicBezTo>
                      <a:pt x="79" y="301"/>
                      <a:pt x="79" y="301"/>
                      <a:pt x="79" y="301"/>
                    </a:cubicBezTo>
                    <a:cubicBezTo>
                      <a:pt x="84" y="309"/>
                      <a:pt x="95" y="316"/>
                      <a:pt x="105" y="316"/>
                    </a:cubicBezTo>
                    <a:cubicBezTo>
                      <a:pt x="253" y="316"/>
                      <a:pt x="253" y="316"/>
                      <a:pt x="253" y="316"/>
                    </a:cubicBezTo>
                    <a:cubicBezTo>
                      <a:pt x="263" y="316"/>
                      <a:pt x="274" y="309"/>
                      <a:pt x="279" y="301"/>
                    </a:cubicBezTo>
                    <a:cubicBezTo>
                      <a:pt x="353" y="172"/>
                      <a:pt x="353" y="172"/>
                      <a:pt x="353" y="172"/>
                    </a:cubicBezTo>
                    <a:cubicBezTo>
                      <a:pt x="358" y="164"/>
                      <a:pt x="358" y="151"/>
                      <a:pt x="353" y="143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ffectLst>
                <a:innerShdw blurRad="355600" dist="50800" dir="18900000">
                  <a:prstClr val="black">
                    <a:alpha val="50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6960" dirty="0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50" name="TextBox 16"/>
            <p:cNvSpPr txBox="1"/>
            <p:nvPr/>
          </p:nvSpPr>
          <p:spPr>
            <a:xfrm>
              <a:off x="8975824" y="2038403"/>
              <a:ext cx="1474376" cy="10610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5695" dirty="0" smtClean="0">
                  <a:solidFill>
                    <a:prstClr val="white"/>
                  </a:solidFill>
                  <a:latin typeface="微软雅黑"/>
                  <a:ea typeface="微软雅黑"/>
                  <a:cs typeface="+mn-ea"/>
                  <a:sym typeface="+mn-lt"/>
                </a:rPr>
                <a:t>程</a:t>
              </a:r>
              <a:endParaRPr lang="zh-CN" altLang="en-US" sz="5695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803032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5848410" y="4527059"/>
            <a:ext cx="5817097" cy="7201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校友卡审核通过完成后，通过微信公众号收到审核通知，请点击该通知领取电子卡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848410" y="3395731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【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校友卡完成</a:t>
            </a:r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】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Number_1"/>
          <p:cNvSpPr/>
          <p:nvPr>
            <p:custDataLst>
              <p:tags r:id="rId3"/>
            </p:custDataLst>
          </p:nvPr>
        </p:nvSpPr>
        <p:spPr>
          <a:xfrm>
            <a:off x="7869535" y="2057165"/>
            <a:ext cx="924000" cy="924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8</a:t>
            </a:r>
            <a:endParaRPr lang="zh-CN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5781303" y="2226517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      步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781" y="731338"/>
            <a:ext cx="3106753" cy="533325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7539950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  <p:bldP spid="28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5848410" y="4347010"/>
            <a:ext cx="5817097" cy="10802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领取校友卡放入微信卡包，可在微信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【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】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中找到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【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卡包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】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看到电子校友卡。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实体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卡可为到校现场打印领取或快递、挂号信邮寄。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848410" y="3395731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【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领取</a:t>
            </a:r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】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Number_1"/>
          <p:cNvSpPr/>
          <p:nvPr>
            <p:custDataLst>
              <p:tags r:id="rId3"/>
            </p:custDataLst>
          </p:nvPr>
        </p:nvSpPr>
        <p:spPr>
          <a:xfrm>
            <a:off x="7869535" y="2057165"/>
            <a:ext cx="924000" cy="924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9</a:t>
            </a:r>
            <a:endParaRPr lang="zh-CN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5781303" y="2226517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      步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879" y="808013"/>
            <a:ext cx="3062087" cy="52565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4131658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  <p:bldP spid="28" grpId="0" animBg="1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5709295" y="3101198"/>
            <a:ext cx="5817097" cy="10802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电子校友卡与实体卡使用权限基本一致，未来电子校友卡会开通食堂消费等新权限，更多功能敬请期待。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如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有问题请联系：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010-62758419   010-62750901</a:t>
            </a: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925319" y="1820434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校友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卡申请完成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187" y="851182"/>
            <a:ext cx="3060916" cy="52545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523273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2756967" y="5012194"/>
            <a:ext cx="1656184" cy="32265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781303" y="2968253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扫描二维码进入北京大学校友会微信服务号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59" y="2226517"/>
            <a:ext cx="2820600" cy="28206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7040394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2756967" y="5012194"/>
            <a:ext cx="1656184" cy="32265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781303" y="3395731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【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关注公众号</a:t>
            </a:r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】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Number_1"/>
          <p:cNvSpPr/>
          <p:nvPr>
            <p:custDataLst>
              <p:tags r:id="rId3"/>
            </p:custDataLst>
          </p:nvPr>
        </p:nvSpPr>
        <p:spPr>
          <a:xfrm>
            <a:off x="7869535" y="2057165"/>
            <a:ext cx="924000" cy="924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5781303" y="2226517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      步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369" y="817104"/>
            <a:ext cx="3014846" cy="51754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MH_Entry_1"/>
          <p:cNvSpPr/>
          <p:nvPr>
            <p:custDataLst>
              <p:tags r:id="rId4"/>
            </p:custDataLst>
          </p:nvPr>
        </p:nvSpPr>
        <p:spPr>
          <a:xfrm>
            <a:off x="5781303" y="4384896"/>
            <a:ext cx="5508612" cy="7201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如未关注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北京大学校友会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服务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号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，请先点击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关注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若取消关注，将无法领取并使用校友卡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598373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  <p:bldP spid="28" grpId="0" animBg="1"/>
      <p:bldP spid="29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5781303" y="4564945"/>
            <a:ext cx="5508612" cy="36009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关注完成后，请点击弹出的校友卡申请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848410" y="3395731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【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校友卡申请</a:t>
            </a:r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】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Number_1"/>
          <p:cNvSpPr/>
          <p:nvPr>
            <p:custDataLst>
              <p:tags r:id="rId3"/>
            </p:custDataLst>
          </p:nvPr>
        </p:nvSpPr>
        <p:spPr>
          <a:xfrm>
            <a:off x="7869535" y="2057165"/>
            <a:ext cx="924000" cy="924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5781303" y="2226517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      步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726" y="458631"/>
            <a:ext cx="3201968" cy="54967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908230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  <p:bldP spid="28" grpId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5652838" y="4585123"/>
            <a:ext cx="5508612" cy="32265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点击申请校友卡即可进行办理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848410" y="3395731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【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申请</a:t>
            </a:r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】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Number_1"/>
          <p:cNvSpPr/>
          <p:nvPr>
            <p:custDataLst>
              <p:tags r:id="rId3"/>
            </p:custDataLst>
          </p:nvPr>
        </p:nvSpPr>
        <p:spPr>
          <a:xfrm>
            <a:off x="7869535" y="2057165"/>
            <a:ext cx="924000" cy="924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5781303" y="2226517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      步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264" y="561139"/>
            <a:ext cx="3163951" cy="54314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2313998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  <p:bldP spid="28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5997327" y="4385389"/>
            <a:ext cx="5041505" cy="7201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如未在平台注册，请务必先填写真实信息，提交后相关工作人员进行信息审核。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848410" y="3395731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【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填写注册信息</a:t>
            </a:r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】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Number_1"/>
          <p:cNvSpPr/>
          <p:nvPr>
            <p:custDataLst>
              <p:tags r:id="rId3"/>
            </p:custDataLst>
          </p:nvPr>
        </p:nvSpPr>
        <p:spPr>
          <a:xfrm>
            <a:off x="7869535" y="2057165"/>
            <a:ext cx="924000" cy="924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5781303" y="2226517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      步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871" y="703683"/>
            <a:ext cx="3136366" cy="538409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9123993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  <p:bldP spid="28" grpId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5857267" y="4583199"/>
            <a:ext cx="5817097" cy="3245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审核通过后，会通过微信公众号收到注册成功通知。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848410" y="3395731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【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注册</a:t>
            </a:r>
            <a:r>
              <a:rPr lang="zh-CN" altLang="en-US" sz="3600" b="1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完成</a:t>
            </a:r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】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Number_1"/>
          <p:cNvSpPr/>
          <p:nvPr>
            <p:custDataLst>
              <p:tags r:id="rId3"/>
            </p:custDataLst>
          </p:nvPr>
        </p:nvSpPr>
        <p:spPr>
          <a:xfrm>
            <a:off x="7869535" y="2057165"/>
            <a:ext cx="924000" cy="924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5</a:t>
            </a:r>
            <a:endParaRPr lang="zh-CN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5781303" y="2226517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      步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863" y="591989"/>
            <a:ext cx="3187958" cy="547266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9672798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  <p:bldP spid="28" grpId="0" animBg="1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5857267" y="4583199"/>
            <a:ext cx="5817097" cy="3245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注册成功后，进入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【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燕缘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】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服务栏目可进行校友卡办理。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848410" y="3395731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【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服务</a:t>
            </a:r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】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Number_1"/>
          <p:cNvSpPr/>
          <p:nvPr>
            <p:custDataLst>
              <p:tags r:id="rId3"/>
            </p:custDataLst>
          </p:nvPr>
        </p:nvSpPr>
        <p:spPr>
          <a:xfrm>
            <a:off x="7869535" y="2057165"/>
            <a:ext cx="924000" cy="924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6</a:t>
            </a:r>
            <a:endParaRPr lang="zh-CN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5781303" y="2226517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      步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170" y="591989"/>
            <a:ext cx="3188040" cy="54728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7096793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  <p:bldP spid="28" grpId="0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5848410" y="4166960"/>
            <a:ext cx="5817097" cy="144039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【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校友卡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】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，进行校友卡申请，需要上传提交毕业证或学位证、彩色一寸或二寸免冠证件照，照片清晰，请勿上传戴墨镜、风景及无关内容的照片，避免影响使用效果。如需实体卡，请务必选择实体卡申请。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2"/>
            </p:custDataLst>
          </p:nvPr>
        </p:nvSpPr>
        <p:spPr>
          <a:xfrm>
            <a:off x="6241157" y="3675202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5848410" y="3395731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【</a:t>
            </a:r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校友卡</a:t>
            </a:r>
            <a:r>
              <a:rPr lang="en-US" altLang="zh-CN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】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H_Number_1"/>
          <p:cNvSpPr/>
          <p:nvPr>
            <p:custDataLst>
              <p:tags r:id="rId3"/>
            </p:custDataLst>
          </p:nvPr>
        </p:nvSpPr>
        <p:spPr>
          <a:xfrm>
            <a:off x="7869535" y="2057165"/>
            <a:ext cx="924000" cy="924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7</a:t>
            </a:r>
            <a:endParaRPr lang="zh-CN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5781303" y="2226517"/>
            <a:ext cx="511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zh-CN" altLang="en-US" sz="3600" b="1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      步</a:t>
            </a:r>
            <a:endParaRPr lang="zh-CN" altLang="en-US" sz="3600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695" y="591989"/>
            <a:ext cx="3188040" cy="54728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7351817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14" grpId="0" animBg="1"/>
      <p:bldP spid="15" grpId="0" animBg="1"/>
      <p:bldP spid="16" grpId="0"/>
      <p:bldP spid="28" grpId="0" animBg="1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0019"/>
      </a:accent1>
      <a:accent2>
        <a:srgbClr val="A5A5A5"/>
      </a:accent2>
      <a:accent3>
        <a:srgbClr val="AB0019"/>
      </a:accent3>
      <a:accent4>
        <a:srgbClr val="A5A5A5"/>
      </a:accent4>
      <a:accent5>
        <a:srgbClr val="AB0019"/>
      </a:accent5>
      <a:accent6>
        <a:srgbClr val="A5A5A5"/>
      </a:accent6>
      <a:hlink>
        <a:srgbClr val="AB0019"/>
      </a:hlink>
      <a:folHlink>
        <a:srgbClr val="A5A5A5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​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342</Words>
  <Application>Microsoft Office PowerPoint</Application>
  <PresentationFormat>自定义</PresentationFormat>
  <Paragraphs>59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等线</vt:lpstr>
      <vt:lpstr>黑体</vt:lpstr>
      <vt:lpstr>宋体</vt:lpstr>
      <vt:lpstr>微软雅黑</vt:lpstr>
      <vt:lpstr>Arial</vt:lpstr>
      <vt:lpstr>Calibri</vt:lpstr>
      <vt:lpstr>Franklin Gothic Book</vt:lpstr>
      <vt:lpstr>Franklin Gothic Medium</vt:lpstr>
      <vt:lpstr>Times New Roman</vt:lpstr>
      <vt:lpstr>第一PPT，www.1ppt.com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扁平化工作计划</dc:title>
  <dc:creator/>
  <cp:keywords>第一PPT www.1ppt.com</cp:keywords>
  <cp:lastModifiedBy/>
  <cp:revision>1</cp:revision>
  <dcterms:created xsi:type="dcterms:W3CDTF">2016-09-17T16:27:28Z</dcterms:created>
  <dcterms:modified xsi:type="dcterms:W3CDTF">2019-01-07T07:39:50Z</dcterms:modified>
</cp:coreProperties>
</file>